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ry Powel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56" y="21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2572D-717C-45F8-9A5C-95789D55F4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FDC4EC9-825A-48A2-980C-C52EB2CE54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61671D0-217B-4E96-8970-44368C8A0178}"/>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5" name="Footer Placeholder 4">
            <a:extLst>
              <a:ext uri="{FF2B5EF4-FFF2-40B4-BE49-F238E27FC236}">
                <a16:creationId xmlns:a16="http://schemas.microsoft.com/office/drawing/2014/main" id="{AAE5DF89-16B5-46A1-B693-34FCF118BCC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70DA4A9-F547-4D1E-B2D1-882359BF1626}"/>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777293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10B8-20B0-43AA-8CA8-476DEF459C3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AF78300-CB77-4BDA-958D-8F9C169EA72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9E205D0-9D8F-4123-A56E-38B8F24DE0BC}"/>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5" name="Footer Placeholder 4">
            <a:extLst>
              <a:ext uri="{FF2B5EF4-FFF2-40B4-BE49-F238E27FC236}">
                <a16:creationId xmlns:a16="http://schemas.microsoft.com/office/drawing/2014/main" id="{429A6A62-1F20-466F-A698-43EC6931A54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40A0927-CA9C-4580-BC38-DF3C869474A6}"/>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106437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6B2E86-655C-4AD2-8939-6137CFDC88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0E0698-3F0A-40A8-88B1-901E0A8AFB4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FFE27F4-295B-4972-8D41-C3B37EE45F4F}"/>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5" name="Footer Placeholder 4">
            <a:extLst>
              <a:ext uri="{FF2B5EF4-FFF2-40B4-BE49-F238E27FC236}">
                <a16:creationId xmlns:a16="http://schemas.microsoft.com/office/drawing/2014/main" id="{FA27E054-6E5D-4369-9C90-460F6429782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5B7B983-CC3A-42F5-B1F9-17174690FC36}"/>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6956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BE307-163C-46F4-B8F8-12838906A87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B4772A6-54FB-4B02-BDCE-DEE984AFFB5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D936B68-EA63-4EF5-A53F-CBFE2E651A3E}"/>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5" name="Footer Placeholder 4">
            <a:extLst>
              <a:ext uri="{FF2B5EF4-FFF2-40B4-BE49-F238E27FC236}">
                <a16:creationId xmlns:a16="http://schemas.microsoft.com/office/drawing/2014/main" id="{34A206D8-E9FB-4642-8005-A381EDBF7E8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3AC5ED-C3EC-43BE-9E84-81F4C9AD9827}"/>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168720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0A941-1FA4-4A28-ACB3-026F25D930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33F6616-6639-484F-B6FC-49C54082B1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2E19F38-1FD1-44C3-8E5B-8A8C490FDAEE}"/>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5" name="Footer Placeholder 4">
            <a:extLst>
              <a:ext uri="{FF2B5EF4-FFF2-40B4-BE49-F238E27FC236}">
                <a16:creationId xmlns:a16="http://schemas.microsoft.com/office/drawing/2014/main" id="{4AC6A293-A761-4ACF-9639-75DFEA16F0D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95A38A8-61C6-4173-8BF7-4EC203B25F16}"/>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3303649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6A0BE-EAF2-4D38-9A15-C0EBFFDE0A0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B59EA20-EA1F-452D-B174-4EAC709C8C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5E814E4-C305-421A-8C46-A9FC4A0F64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F11ACBE-BE35-4429-A590-58DC8EFB2843}"/>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6" name="Footer Placeholder 5">
            <a:extLst>
              <a:ext uri="{FF2B5EF4-FFF2-40B4-BE49-F238E27FC236}">
                <a16:creationId xmlns:a16="http://schemas.microsoft.com/office/drawing/2014/main" id="{98F637A6-F855-4BE2-9C11-7A5CB8B456E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5EB1183-BBE2-43DE-A4B0-C36460D736DC}"/>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303983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4B68D-544C-44EE-AF8A-F48E9219535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BA087FF-6394-4557-9750-580B8F559D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34F062-C0BC-4FF9-8CE4-57DE6538096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02B8B52-9A07-4572-8B78-66D88011C0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070AD10-4241-480D-A3C5-D2C94D264CA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5D653A6-0D60-4C50-8CC4-8276C25E8F8B}"/>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8" name="Footer Placeholder 7">
            <a:extLst>
              <a:ext uri="{FF2B5EF4-FFF2-40B4-BE49-F238E27FC236}">
                <a16:creationId xmlns:a16="http://schemas.microsoft.com/office/drawing/2014/main" id="{A64B80C2-D670-4FBF-B61C-17A7DFDA473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7873E91-A5EC-4C1C-8413-05827687935E}"/>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1842867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3170F-13EF-4489-98CD-4BE1A5F436E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671D3411-3B8E-4724-B12A-ABAA24EEC2A3}"/>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4" name="Footer Placeholder 3">
            <a:extLst>
              <a:ext uri="{FF2B5EF4-FFF2-40B4-BE49-F238E27FC236}">
                <a16:creationId xmlns:a16="http://schemas.microsoft.com/office/drawing/2014/main" id="{7EECA71C-C873-4D68-84AB-3E973E2CE0E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162A8EA-3846-478D-9F76-F15B77AD37BE}"/>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2561599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40EBF6-046A-4B8A-8881-CE26805E4C8D}"/>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3" name="Footer Placeholder 2">
            <a:extLst>
              <a:ext uri="{FF2B5EF4-FFF2-40B4-BE49-F238E27FC236}">
                <a16:creationId xmlns:a16="http://schemas.microsoft.com/office/drawing/2014/main" id="{4873BDD4-57B1-493F-8626-B94E122EA235}"/>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63CC078-98A6-4B7F-BC00-6FA89FDC9A80}"/>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3672339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A0942-1CFE-4952-B6DE-3C15C8134A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6D692CF-FC77-4A23-93F7-6BE5C2F806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DC02E328-B3FE-4126-92C0-13575A5821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BE176A-36CC-4E35-B2CF-2687A80AC630}"/>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6" name="Footer Placeholder 5">
            <a:extLst>
              <a:ext uri="{FF2B5EF4-FFF2-40B4-BE49-F238E27FC236}">
                <a16:creationId xmlns:a16="http://schemas.microsoft.com/office/drawing/2014/main" id="{DA4BB85C-1DBF-4E8D-9C0D-C33635C645C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D328D04-9E06-4D42-81A7-2B932E9F55EF}"/>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167500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0805A-DC07-49EA-8974-068A1585E3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209E67E-537A-4827-AF92-0FF4D5B2DA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CB4E4F6-9805-4EB6-B1FE-5D9BDF2A3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562C70-A2FF-45FA-8EE2-E3621C9A3B39}"/>
              </a:ext>
            </a:extLst>
          </p:cNvPr>
          <p:cNvSpPr>
            <a:spLocks noGrp="1"/>
          </p:cNvSpPr>
          <p:nvPr>
            <p:ph type="dt" sz="half" idx="10"/>
          </p:nvPr>
        </p:nvSpPr>
        <p:spPr/>
        <p:txBody>
          <a:bodyPr/>
          <a:lstStyle/>
          <a:p>
            <a:fld id="{8EB50EB5-A5B0-4F29-98AF-C19E3256AC4D}" type="datetimeFigureOut">
              <a:rPr lang="en-AU" smtClean="0"/>
              <a:t>13/02/2019</a:t>
            </a:fld>
            <a:endParaRPr lang="en-AU"/>
          </a:p>
        </p:txBody>
      </p:sp>
      <p:sp>
        <p:nvSpPr>
          <p:cNvPr id="6" name="Footer Placeholder 5">
            <a:extLst>
              <a:ext uri="{FF2B5EF4-FFF2-40B4-BE49-F238E27FC236}">
                <a16:creationId xmlns:a16="http://schemas.microsoft.com/office/drawing/2014/main" id="{CA33459B-B4EA-4D45-8DA3-F7D24324E32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0ADD221-BC6F-4039-8794-1BBBF763B8D4}"/>
              </a:ext>
            </a:extLst>
          </p:cNvPr>
          <p:cNvSpPr>
            <a:spLocks noGrp="1"/>
          </p:cNvSpPr>
          <p:nvPr>
            <p:ph type="sldNum" sz="quarter" idx="12"/>
          </p:nvPr>
        </p:nvSpPr>
        <p:spPr/>
        <p:txBody>
          <a:bodyPr/>
          <a:lstStyle/>
          <a:p>
            <a:fld id="{F99CDCE0-1518-443C-9420-425A26CA6480}" type="slidenum">
              <a:rPr lang="en-AU" smtClean="0"/>
              <a:t>‹#›</a:t>
            </a:fld>
            <a:endParaRPr lang="en-AU"/>
          </a:p>
        </p:txBody>
      </p:sp>
    </p:spTree>
    <p:extLst>
      <p:ext uri="{BB962C8B-B14F-4D97-AF65-F5344CB8AC3E}">
        <p14:creationId xmlns:p14="http://schemas.microsoft.com/office/powerpoint/2010/main" val="2943049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617FAE-0328-40F1-B6A8-03F1E48B8B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491E176-C94C-4EA2-84DC-B7D52C983D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8269465-2819-41B1-AF08-B4F8F0B355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50EB5-A5B0-4F29-98AF-C19E3256AC4D}" type="datetimeFigureOut">
              <a:rPr lang="en-AU" smtClean="0"/>
              <a:t>13/02/2019</a:t>
            </a:fld>
            <a:endParaRPr lang="en-AU"/>
          </a:p>
        </p:txBody>
      </p:sp>
      <p:sp>
        <p:nvSpPr>
          <p:cNvPr id="5" name="Footer Placeholder 4">
            <a:extLst>
              <a:ext uri="{FF2B5EF4-FFF2-40B4-BE49-F238E27FC236}">
                <a16:creationId xmlns:a16="http://schemas.microsoft.com/office/drawing/2014/main" id="{45BB182C-14E4-4996-9085-1FDD1D7E3C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3DFA800-10C7-4840-94A0-CB48FD705C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CDCE0-1518-443C-9420-425A26CA6480}" type="slidenum">
              <a:rPr lang="en-AU" smtClean="0"/>
              <a:t>‹#›</a:t>
            </a:fld>
            <a:endParaRPr lang="en-AU"/>
          </a:p>
        </p:txBody>
      </p:sp>
    </p:spTree>
    <p:extLst>
      <p:ext uri="{BB962C8B-B14F-4D97-AF65-F5344CB8AC3E}">
        <p14:creationId xmlns:p14="http://schemas.microsoft.com/office/powerpoint/2010/main" val="2105664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1D1CA-4E2A-452D-97BD-4F544451CB87}"/>
              </a:ext>
            </a:extLst>
          </p:cNvPr>
          <p:cNvSpPr>
            <a:spLocks noGrp="1"/>
          </p:cNvSpPr>
          <p:nvPr>
            <p:ph type="title"/>
          </p:nvPr>
        </p:nvSpPr>
        <p:spPr>
          <a:xfrm>
            <a:off x="839788" y="365125"/>
            <a:ext cx="10515600" cy="932733"/>
          </a:xfrm>
        </p:spPr>
        <p:txBody>
          <a:bodyPr/>
          <a:lstStyle/>
          <a:p>
            <a:r>
              <a:rPr lang="en-AU" dirty="0"/>
              <a:t>EC Implementation Journey Model</a:t>
            </a:r>
          </a:p>
        </p:txBody>
      </p:sp>
      <p:sp>
        <p:nvSpPr>
          <p:cNvPr id="4" name="Content Placeholder 3">
            <a:extLst>
              <a:ext uri="{FF2B5EF4-FFF2-40B4-BE49-F238E27FC236}">
                <a16:creationId xmlns:a16="http://schemas.microsoft.com/office/drawing/2014/main" id="{1BB1C513-4733-47A9-8D2B-9D157C7234B3}"/>
              </a:ext>
            </a:extLst>
          </p:cNvPr>
          <p:cNvSpPr>
            <a:spLocks noGrp="1"/>
          </p:cNvSpPr>
          <p:nvPr>
            <p:ph sz="half" idx="2"/>
          </p:nvPr>
        </p:nvSpPr>
        <p:spPr>
          <a:xfrm>
            <a:off x="638914" y="2320412"/>
            <a:ext cx="2984961" cy="4242620"/>
          </a:xfrm>
        </p:spPr>
        <p:txBody>
          <a:bodyPr>
            <a:normAutofit/>
          </a:bodyPr>
          <a:lstStyle/>
          <a:p>
            <a:pPr marL="0" indent="0">
              <a:buNone/>
            </a:pPr>
            <a:r>
              <a:rPr lang="en-AU" sz="1800" b="1" dirty="0"/>
              <a:t>Authority Shift</a:t>
            </a:r>
          </a:p>
          <a:p>
            <a:pPr marL="0" indent="0">
              <a:spcBef>
                <a:spcPts val="0"/>
              </a:spcBef>
              <a:buNone/>
            </a:pPr>
            <a:r>
              <a:rPr lang="en-AU" sz="1400" dirty="0"/>
              <a:t>Decisions are made by senior bureaucrats, with or without consultation with community leaders. </a:t>
            </a:r>
          </a:p>
          <a:p>
            <a:pPr marL="0" indent="0">
              <a:buNone/>
            </a:pPr>
            <a:r>
              <a:rPr lang="en-AU" sz="1800" b="1" dirty="0"/>
              <a:t>Information Sharing</a:t>
            </a:r>
          </a:p>
          <a:p>
            <a:pPr marL="0" indent="0">
              <a:spcBef>
                <a:spcPts val="0"/>
              </a:spcBef>
              <a:spcAft>
                <a:spcPts val="600"/>
              </a:spcAft>
              <a:buNone/>
            </a:pPr>
            <a:r>
              <a:rPr lang="en-AU" sz="1400" dirty="0"/>
              <a:t>Indigenous Leaders &amp; Community members have little or no information on investments, performance and outcomes in their communities.</a:t>
            </a:r>
          </a:p>
          <a:p>
            <a:pPr marL="0" indent="0">
              <a:buNone/>
            </a:pPr>
            <a:r>
              <a:rPr lang="en-AU" sz="1800" b="1" dirty="0"/>
              <a:t>Indigenous Leadership</a:t>
            </a:r>
          </a:p>
          <a:p>
            <a:pPr marL="0" indent="0">
              <a:spcBef>
                <a:spcPts val="0"/>
              </a:spcBef>
              <a:spcAft>
                <a:spcPts val="600"/>
              </a:spcAft>
              <a:buNone/>
            </a:pPr>
            <a:r>
              <a:rPr lang="en-AU" sz="1400" dirty="0"/>
              <a:t>Not engaged, possibly consulted, but not empowered.</a:t>
            </a:r>
          </a:p>
          <a:p>
            <a:pPr marL="0" indent="0">
              <a:lnSpc>
                <a:spcPct val="100000"/>
              </a:lnSpc>
              <a:spcBef>
                <a:spcPts val="0"/>
              </a:spcBef>
              <a:buNone/>
            </a:pPr>
            <a:r>
              <a:rPr lang="en-AU" sz="1800" b="1" dirty="0"/>
              <a:t>Structural Reform</a:t>
            </a:r>
          </a:p>
          <a:p>
            <a:pPr marL="0" indent="0">
              <a:spcBef>
                <a:spcPts val="0"/>
              </a:spcBef>
              <a:buNone/>
            </a:pPr>
            <a:r>
              <a:rPr lang="en-AU" sz="1400" dirty="0"/>
              <a:t>Governments ignore or give lip service to EC but do not make any legislative, regulatory or policy shifts that give EC real meaning.</a:t>
            </a:r>
          </a:p>
          <a:p>
            <a:pPr marL="0" indent="0">
              <a:buNone/>
            </a:pPr>
            <a:endParaRPr lang="en-AU" sz="1800" dirty="0"/>
          </a:p>
          <a:p>
            <a:endParaRPr lang="en-AU" sz="1800" dirty="0"/>
          </a:p>
          <a:p>
            <a:pPr marL="0" indent="0">
              <a:buNone/>
            </a:pPr>
            <a:endParaRPr lang="en-AU" sz="1800" dirty="0"/>
          </a:p>
        </p:txBody>
      </p:sp>
      <p:sp>
        <p:nvSpPr>
          <p:cNvPr id="5" name="Text Placeholder 4">
            <a:extLst>
              <a:ext uri="{FF2B5EF4-FFF2-40B4-BE49-F238E27FC236}">
                <a16:creationId xmlns:a16="http://schemas.microsoft.com/office/drawing/2014/main" id="{50953D1D-6599-47FB-A15E-18CBA5B981DD}"/>
              </a:ext>
            </a:extLst>
          </p:cNvPr>
          <p:cNvSpPr>
            <a:spLocks noGrp="1"/>
          </p:cNvSpPr>
          <p:nvPr>
            <p:ph type="body" sz="quarter" idx="3"/>
          </p:nvPr>
        </p:nvSpPr>
        <p:spPr>
          <a:xfrm>
            <a:off x="3886197" y="1403478"/>
            <a:ext cx="3183196" cy="797104"/>
          </a:xfrm>
          <a:solidFill>
            <a:srgbClr val="00B0F0"/>
          </a:solidFill>
        </p:spPr>
        <p:txBody>
          <a:bodyPr/>
          <a:lstStyle/>
          <a:p>
            <a:r>
              <a:rPr lang="en-AU" dirty="0"/>
              <a:t>Early EC</a:t>
            </a:r>
          </a:p>
        </p:txBody>
      </p:sp>
      <p:sp>
        <p:nvSpPr>
          <p:cNvPr id="7" name="Text Placeholder 4">
            <a:extLst>
              <a:ext uri="{FF2B5EF4-FFF2-40B4-BE49-F238E27FC236}">
                <a16:creationId xmlns:a16="http://schemas.microsoft.com/office/drawing/2014/main" id="{7B6C6499-6D82-44D6-B2D4-E38CF0907FD1}"/>
              </a:ext>
            </a:extLst>
          </p:cNvPr>
          <p:cNvSpPr txBox="1">
            <a:spLocks/>
          </p:cNvSpPr>
          <p:nvPr/>
        </p:nvSpPr>
        <p:spPr>
          <a:xfrm>
            <a:off x="7197570" y="1403478"/>
            <a:ext cx="3183195" cy="797104"/>
          </a:xfrm>
          <a:prstGeom prst="rect">
            <a:avLst/>
          </a:prstGeom>
          <a:solidFill>
            <a:srgbClr val="002060"/>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a:solidFill>
                  <a:schemeClr val="bg1"/>
                </a:solidFill>
              </a:rPr>
              <a:t>EC Established</a:t>
            </a:r>
          </a:p>
        </p:txBody>
      </p:sp>
      <p:sp>
        <p:nvSpPr>
          <p:cNvPr id="8" name="Content Placeholder 3">
            <a:extLst>
              <a:ext uri="{FF2B5EF4-FFF2-40B4-BE49-F238E27FC236}">
                <a16:creationId xmlns:a16="http://schemas.microsoft.com/office/drawing/2014/main" id="{8F408DDF-D6EB-4E23-A5E3-AECDB2369AA4}"/>
              </a:ext>
            </a:extLst>
          </p:cNvPr>
          <p:cNvSpPr txBox="1">
            <a:spLocks/>
          </p:cNvSpPr>
          <p:nvPr/>
        </p:nvSpPr>
        <p:spPr>
          <a:xfrm>
            <a:off x="3886197" y="2320412"/>
            <a:ext cx="3183195" cy="424261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AU" sz="1900" b="1" dirty="0"/>
              <a:t>Authority Shift</a:t>
            </a:r>
          </a:p>
          <a:p>
            <a:pPr marL="0" indent="0">
              <a:lnSpc>
                <a:spcPct val="110000"/>
              </a:lnSpc>
              <a:spcBef>
                <a:spcPts val="0"/>
              </a:spcBef>
              <a:buNone/>
            </a:pPr>
            <a:r>
              <a:rPr lang="en-AU" sz="1500" dirty="0"/>
              <a:t>Decisions are made jointly by senior bureaucrats at the table with community leaders.  </a:t>
            </a:r>
          </a:p>
          <a:p>
            <a:pPr marL="0" indent="0">
              <a:buFont typeface="Arial" panose="020B0604020202020204" pitchFamily="34" charset="0"/>
              <a:buNone/>
            </a:pPr>
            <a:r>
              <a:rPr lang="en-AU" sz="1800" b="1" dirty="0"/>
              <a:t>Information Sharing</a:t>
            </a:r>
          </a:p>
          <a:p>
            <a:pPr marL="0" indent="0">
              <a:spcBef>
                <a:spcPts val="0"/>
              </a:spcBef>
              <a:spcAft>
                <a:spcPts val="600"/>
              </a:spcAft>
              <a:buFont typeface="Arial" panose="020B0604020202020204" pitchFamily="34" charset="0"/>
              <a:buNone/>
            </a:pPr>
            <a:r>
              <a:rPr lang="en-AU" sz="1500" dirty="0"/>
              <a:t>Indigenous Leaders &amp; Community members have some information on investments, performance and outcomes in their communities but not yet complete or fully useable.</a:t>
            </a:r>
          </a:p>
          <a:p>
            <a:pPr marL="0" indent="0">
              <a:buFont typeface="Arial" panose="020B0604020202020204" pitchFamily="34" charset="0"/>
              <a:buNone/>
            </a:pPr>
            <a:r>
              <a:rPr lang="en-AU" sz="1800" b="1" dirty="0"/>
              <a:t>Indigenous Leadership</a:t>
            </a:r>
          </a:p>
          <a:p>
            <a:pPr marL="0" indent="0">
              <a:spcBef>
                <a:spcPts val="0"/>
              </a:spcBef>
              <a:spcAft>
                <a:spcPts val="600"/>
              </a:spcAft>
              <a:buFont typeface="Arial" panose="020B0604020202020204" pitchFamily="34" charset="0"/>
              <a:buNone/>
            </a:pPr>
            <a:r>
              <a:rPr lang="en-AU" sz="1500" dirty="0"/>
              <a:t>Starting to become more organised, greater capability, start to see the point to EC.  Initiating projects.</a:t>
            </a:r>
          </a:p>
          <a:p>
            <a:pPr marL="0" indent="0">
              <a:lnSpc>
                <a:spcPct val="100000"/>
              </a:lnSpc>
              <a:spcBef>
                <a:spcPts val="0"/>
              </a:spcBef>
              <a:buNone/>
            </a:pPr>
            <a:r>
              <a:rPr lang="en-AU" sz="1800" b="1" dirty="0"/>
              <a:t>Structural Reform</a:t>
            </a:r>
          </a:p>
          <a:p>
            <a:pPr marL="0" indent="0">
              <a:lnSpc>
                <a:spcPct val="110000"/>
              </a:lnSpc>
              <a:spcBef>
                <a:spcPts val="0"/>
              </a:spcBef>
              <a:buNone/>
            </a:pPr>
            <a:r>
              <a:rPr lang="en-AU" sz="1500" dirty="0"/>
              <a:t>Government departments review their decision-making processes, their accountability mechanisms and their willingness to yield to Indigenous priorities.  They demonstrate they understand what EC means for them.</a:t>
            </a:r>
          </a:p>
          <a:p>
            <a:pPr marL="0" indent="0">
              <a:buFont typeface="Arial" panose="020B0604020202020204" pitchFamily="34" charset="0"/>
              <a:buNone/>
            </a:pPr>
            <a:endParaRPr lang="en-AU" sz="1800" dirty="0"/>
          </a:p>
          <a:p>
            <a:endParaRPr lang="en-AU" sz="1800" dirty="0"/>
          </a:p>
          <a:p>
            <a:pPr marL="0" indent="0">
              <a:buFont typeface="Arial" panose="020B0604020202020204" pitchFamily="34" charset="0"/>
              <a:buNone/>
            </a:pPr>
            <a:endParaRPr lang="en-AU" sz="1800" dirty="0"/>
          </a:p>
        </p:txBody>
      </p:sp>
      <p:sp>
        <p:nvSpPr>
          <p:cNvPr id="10" name="Content Placeholder 3">
            <a:extLst>
              <a:ext uri="{FF2B5EF4-FFF2-40B4-BE49-F238E27FC236}">
                <a16:creationId xmlns:a16="http://schemas.microsoft.com/office/drawing/2014/main" id="{AA3DF5F8-039C-49A6-B15A-EF4AABD35B70}"/>
              </a:ext>
            </a:extLst>
          </p:cNvPr>
          <p:cNvSpPr txBox="1">
            <a:spLocks/>
          </p:cNvSpPr>
          <p:nvPr/>
        </p:nvSpPr>
        <p:spPr>
          <a:xfrm>
            <a:off x="7197569" y="2320411"/>
            <a:ext cx="3183196" cy="4242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AU" sz="1800" b="1" dirty="0"/>
              <a:t>Authority Shift</a:t>
            </a:r>
          </a:p>
          <a:p>
            <a:pPr marL="0" indent="0">
              <a:spcBef>
                <a:spcPts val="0"/>
              </a:spcBef>
              <a:buFont typeface="Arial" panose="020B0604020202020204" pitchFamily="34" charset="0"/>
              <a:buNone/>
            </a:pPr>
            <a:r>
              <a:rPr lang="en-AU" sz="1400" dirty="0"/>
              <a:t>Decisions are made by Indigenous leaders in accordance with community priorities and plans.</a:t>
            </a:r>
          </a:p>
          <a:p>
            <a:pPr marL="0" indent="0">
              <a:buFont typeface="Arial" panose="020B0604020202020204" pitchFamily="34" charset="0"/>
              <a:buNone/>
            </a:pPr>
            <a:r>
              <a:rPr lang="en-AU" sz="1800" b="1" dirty="0"/>
              <a:t>Information Sharing</a:t>
            </a:r>
          </a:p>
          <a:p>
            <a:pPr marL="0" indent="0">
              <a:spcBef>
                <a:spcPts val="0"/>
              </a:spcBef>
              <a:spcAft>
                <a:spcPts val="600"/>
              </a:spcAft>
              <a:buFont typeface="Arial" panose="020B0604020202020204" pitchFamily="34" charset="0"/>
              <a:buNone/>
            </a:pPr>
            <a:r>
              <a:rPr lang="en-AU" sz="1400" dirty="0"/>
              <a:t>Indigenous Leaders &amp; Community members are actively engaged in receiving and interpreting information about investments in their communities.</a:t>
            </a:r>
          </a:p>
          <a:p>
            <a:pPr marL="0" indent="0">
              <a:buFont typeface="Arial" panose="020B0604020202020204" pitchFamily="34" charset="0"/>
              <a:buNone/>
            </a:pPr>
            <a:r>
              <a:rPr lang="en-AU" sz="1800" b="1" dirty="0"/>
              <a:t>Indigenous Leadership</a:t>
            </a:r>
          </a:p>
          <a:p>
            <a:pPr marL="0" indent="0">
              <a:spcBef>
                <a:spcPts val="0"/>
              </a:spcBef>
              <a:spcAft>
                <a:spcPts val="600"/>
              </a:spcAft>
              <a:buFont typeface="Arial" panose="020B0604020202020204" pitchFamily="34" charset="0"/>
              <a:buNone/>
            </a:pPr>
            <a:r>
              <a:rPr lang="en-AU" sz="1400" dirty="0"/>
              <a:t>Driving change, initiating innovative projects, pushing success.</a:t>
            </a:r>
          </a:p>
          <a:p>
            <a:pPr marL="0" indent="0">
              <a:lnSpc>
                <a:spcPct val="100000"/>
              </a:lnSpc>
              <a:spcBef>
                <a:spcPts val="0"/>
              </a:spcBef>
              <a:buNone/>
            </a:pPr>
            <a:r>
              <a:rPr lang="en-AU" sz="1800" b="1" dirty="0"/>
              <a:t>Structural Reform</a:t>
            </a:r>
          </a:p>
          <a:p>
            <a:pPr marL="0" indent="0">
              <a:lnSpc>
                <a:spcPct val="100000"/>
              </a:lnSpc>
              <a:spcBef>
                <a:spcPts val="0"/>
              </a:spcBef>
              <a:buNone/>
            </a:pPr>
            <a:r>
              <a:rPr lang="en-AU" sz="1400" dirty="0"/>
              <a:t>Governments enshrine EC in policy, law and regulation.  Indigenous-led decision-making and accountability of government to Indigenous leadership becomes the norm.</a:t>
            </a:r>
          </a:p>
          <a:p>
            <a:pPr marL="0" indent="0">
              <a:buFont typeface="Arial" panose="020B0604020202020204" pitchFamily="34" charset="0"/>
              <a:buNone/>
            </a:pPr>
            <a:endParaRPr lang="en-AU" sz="1800" dirty="0"/>
          </a:p>
        </p:txBody>
      </p:sp>
      <p:sp>
        <p:nvSpPr>
          <p:cNvPr id="9" name="Text Placeholder 2">
            <a:extLst>
              <a:ext uri="{FF2B5EF4-FFF2-40B4-BE49-F238E27FC236}">
                <a16:creationId xmlns:a16="http://schemas.microsoft.com/office/drawing/2014/main" id="{4404AA24-FDEF-4EBA-8AA6-870CE7CDD282}"/>
              </a:ext>
            </a:extLst>
          </p:cNvPr>
          <p:cNvSpPr txBox="1">
            <a:spLocks/>
          </p:cNvSpPr>
          <p:nvPr/>
        </p:nvSpPr>
        <p:spPr>
          <a:xfrm>
            <a:off x="638914" y="1403478"/>
            <a:ext cx="3183195" cy="823912"/>
          </a:xfrm>
          <a:prstGeom prst="rect">
            <a:avLst/>
          </a:prstGeom>
          <a:solidFill>
            <a:srgbClr val="92D050"/>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a:t>Before EC</a:t>
            </a:r>
          </a:p>
        </p:txBody>
      </p:sp>
    </p:spTree>
    <p:extLst>
      <p:ext uri="{BB962C8B-B14F-4D97-AF65-F5344CB8AC3E}">
        <p14:creationId xmlns:p14="http://schemas.microsoft.com/office/powerpoint/2010/main" val="4079705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BB1C513-4733-47A9-8D2B-9D157C7234B3}"/>
              </a:ext>
            </a:extLst>
          </p:cNvPr>
          <p:cNvSpPr>
            <a:spLocks noGrp="1"/>
          </p:cNvSpPr>
          <p:nvPr>
            <p:ph sz="half" idx="2"/>
          </p:nvPr>
        </p:nvSpPr>
        <p:spPr>
          <a:xfrm>
            <a:off x="894656" y="1089230"/>
            <a:ext cx="3161525" cy="5768770"/>
          </a:xfrm>
        </p:spPr>
        <p:txBody>
          <a:bodyPr>
            <a:normAutofit/>
          </a:bodyPr>
          <a:lstStyle/>
          <a:p>
            <a:pPr marL="0" indent="0">
              <a:buNone/>
            </a:pPr>
            <a:r>
              <a:rPr lang="en-AU" sz="1800" b="1" dirty="0"/>
              <a:t>Co-Design</a:t>
            </a:r>
          </a:p>
          <a:p>
            <a:pPr marL="0" indent="0">
              <a:spcBef>
                <a:spcPts val="0"/>
              </a:spcBef>
              <a:buNone/>
            </a:pPr>
            <a:r>
              <a:rPr lang="en-AU" sz="1400" dirty="0"/>
              <a:t>Services are planned, designed and delivered without end user consultation. </a:t>
            </a:r>
          </a:p>
          <a:p>
            <a:pPr marL="0" indent="0">
              <a:buNone/>
            </a:pPr>
            <a:r>
              <a:rPr lang="en-AU" sz="1800" b="1" dirty="0"/>
              <a:t>Accountability &amp; Transparency</a:t>
            </a:r>
          </a:p>
          <a:p>
            <a:pPr marL="0" indent="0">
              <a:spcBef>
                <a:spcPts val="0"/>
              </a:spcBef>
              <a:spcAft>
                <a:spcPts val="600"/>
              </a:spcAft>
              <a:buNone/>
            </a:pPr>
            <a:r>
              <a:rPr lang="en-AU" sz="1400" dirty="0"/>
              <a:t>Bureaucrats and service provider management are accountable to their senior managers/boards. </a:t>
            </a:r>
          </a:p>
          <a:p>
            <a:pPr marL="0" indent="0">
              <a:spcBef>
                <a:spcPts val="0"/>
              </a:spcBef>
              <a:spcAft>
                <a:spcPts val="600"/>
              </a:spcAft>
              <a:buNone/>
            </a:pPr>
            <a:r>
              <a:rPr lang="en-AU" sz="1400" dirty="0"/>
              <a:t>Indigenous leaders are not open with community. </a:t>
            </a:r>
          </a:p>
          <a:p>
            <a:pPr marL="0" indent="0">
              <a:buNone/>
            </a:pPr>
            <a:r>
              <a:rPr lang="en-AU" sz="1800" b="1" dirty="0"/>
              <a:t>Passivity and Agency</a:t>
            </a:r>
          </a:p>
          <a:p>
            <a:pPr marL="0" indent="0">
              <a:spcBef>
                <a:spcPts val="0"/>
              </a:spcBef>
              <a:spcAft>
                <a:spcPts val="600"/>
              </a:spcAft>
              <a:buNone/>
            </a:pPr>
            <a:r>
              <a:rPr lang="en-AU" sz="1400" dirty="0"/>
              <a:t>Indigenous leadership and community function as passive recipients of services. Families and individuals disengaged.</a:t>
            </a:r>
          </a:p>
          <a:p>
            <a:pPr marL="0" indent="0">
              <a:spcBef>
                <a:spcPts val="0"/>
              </a:spcBef>
              <a:buNone/>
            </a:pPr>
            <a:r>
              <a:rPr lang="en-AU" sz="1800" b="1" dirty="0"/>
              <a:t>Capacity-Building</a:t>
            </a:r>
          </a:p>
          <a:p>
            <a:pPr marL="0" indent="0">
              <a:spcBef>
                <a:spcPts val="0"/>
              </a:spcBef>
              <a:spcAft>
                <a:spcPts val="600"/>
              </a:spcAft>
              <a:buNone/>
            </a:pPr>
            <a:r>
              <a:rPr lang="en-AU" sz="1400" dirty="0"/>
              <a:t>EC Backbone Orgs created.  Little other investment in capacity-building made.</a:t>
            </a:r>
          </a:p>
          <a:p>
            <a:pPr marL="0" indent="0">
              <a:buNone/>
            </a:pPr>
            <a:r>
              <a:rPr lang="en-AU" sz="1900" b="1" dirty="0"/>
              <a:t>Monitoring &amp; Evaluation</a:t>
            </a:r>
          </a:p>
          <a:p>
            <a:pPr marL="0" indent="0">
              <a:spcBef>
                <a:spcPts val="0"/>
              </a:spcBef>
              <a:spcAft>
                <a:spcPts val="600"/>
              </a:spcAft>
              <a:buNone/>
            </a:pPr>
            <a:r>
              <a:rPr lang="en-AU" sz="1400" dirty="0"/>
              <a:t>Rarely occurs and when it does, for the benefit of governments, not to empower Indigenous audiences.</a:t>
            </a:r>
          </a:p>
          <a:p>
            <a:endParaRPr lang="en-AU" sz="1800" dirty="0"/>
          </a:p>
          <a:p>
            <a:pPr marL="0" indent="0">
              <a:buNone/>
            </a:pPr>
            <a:endParaRPr lang="en-AU" sz="1800" dirty="0"/>
          </a:p>
        </p:txBody>
      </p:sp>
      <p:sp>
        <p:nvSpPr>
          <p:cNvPr id="5" name="Text Placeholder 4">
            <a:extLst>
              <a:ext uri="{FF2B5EF4-FFF2-40B4-BE49-F238E27FC236}">
                <a16:creationId xmlns:a16="http://schemas.microsoft.com/office/drawing/2014/main" id="{50953D1D-6599-47FB-A15E-18CBA5B981DD}"/>
              </a:ext>
            </a:extLst>
          </p:cNvPr>
          <p:cNvSpPr>
            <a:spLocks noGrp="1"/>
          </p:cNvSpPr>
          <p:nvPr>
            <p:ph type="body" sz="quarter" idx="3"/>
          </p:nvPr>
        </p:nvSpPr>
        <p:spPr>
          <a:xfrm>
            <a:off x="4139301" y="282600"/>
            <a:ext cx="3107073" cy="823913"/>
          </a:xfrm>
          <a:solidFill>
            <a:srgbClr val="00B0F0"/>
          </a:solidFill>
        </p:spPr>
        <p:txBody>
          <a:bodyPr/>
          <a:lstStyle/>
          <a:p>
            <a:r>
              <a:rPr lang="en-AU" dirty="0"/>
              <a:t>Early EC</a:t>
            </a:r>
          </a:p>
        </p:txBody>
      </p:sp>
      <p:sp>
        <p:nvSpPr>
          <p:cNvPr id="7" name="Text Placeholder 4">
            <a:extLst>
              <a:ext uri="{FF2B5EF4-FFF2-40B4-BE49-F238E27FC236}">
                <a16:creationId xmlns:a16="http://schemas.microsoft.com/office/drawing/2014/main" id="{7B6C6499-6D82-44D6-B2D4-E38CF0907FD1}"/>
              </a:ext>
            </a:extLst>
          </p:cNvPr>
          <p:cNvSpPr txBox="1">
            <a:spLocks/>
          </p:cNvSpPr>
          <p:nvPr/>
        </p:nvSpPr>
        <p:spPr>
          <a:xfrm>
            <a:off x="7374551" y="282600"/>
            <a:ext cx="3145132" cy="823913"/>
          </a:xfrm>
          <a:prstGeom prst="rect">
            <a:avLst/>
          </a:prstGeom>
          <a:solidFill>
            <a:srgbClr val="002060"/>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a:solidFill>
                  <a:schemeClr val="bg1"/>
                </a:solidFill>
              </a:rPr>
              <a:t>EC Established</a:t>
            </a:r>
          </a:p>
        </p:txBody>
      </p:sp>
      <p:sp>
        <p:nvSpPr>
          <p:cNvPr id="8" name="Content Placeholder 3">
            <a:extLst>
              <a:ext uri="{FF2B5EF4-FFF2-40B4-BE49-F238E27FC236}">
                <a16:creationId xmlns:a16="http://schemas.microsoft.com/office/drawing/2014/main" id="{8F408DDF-D6EB-4E23-A5E3-AECDB2369AA4}"/>
              </a:ext>
            </a:extLst>
          </p:cNvPr>
          <p:cNvSpPr txBox="1">
            <a:spLocks/>
          </p:cNvSpPr>
          <p:nvPr/>
        </p:nvSpPr>
        <p:spPr>
          <a:xfrm>
            <a:off x="4139300" y="1089229"/>
            <a:ext cx="3107073" cy="576877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1800" b="1" dirty="0"/>
              <a:t>Co-Design</a:t>
            </a:r>
          </a:p>
          <a:p>
            <a:pPr marL="0" indent="0">
              <a:spcBef>
                <a:spcPts val="0"/>
              </a:spcBef>
              <a:buFont typeface="Arial" panose="020B0604020202020204" pitchFamily="34" charset="0"/>
              <a:buNone/>
            </a:pPr>
            <a:r>
              <a:rPr lang="en-AU" sz="1400" dirty="0"/>
              <a:t>Services are co-designed within a pre-determined framework.</a:t>
            </a:r>
          </a:p>
          <a:p>
            <a:pPr marL="0" indent="0">
              <a:buFont typeface="Arial" panose="020B0604020202020204" pitchFamily="34" charset="0"/>
              <a:buNone/>
            </a:pPr>
            <a:r>
              <a:rPr lang="en-AU" sz="1800" b="1" dirty="0"/>
              <a:t>Accountability &amp; Transparency</a:t>
            </a:r>
          </a:p>
          <a:p>
            <a:pPr marL="0" indent="0">
              <a:spcBef>
                <a:spcPts val="0"/>
              </a:spcBef>
              <a:spcAft>
                <a:spcPts val="600"/>
              </a:spcAft>
              <a:buFont typeface="Arial" panose="020B0604020202020204" pitchFamily="34" charset="0"/>
              <a:buNone/>
            </a:pPr>
            <a:r>
              <a:rPr lang="en-AU" sz="1400" dirty="0"/>
              <a:t>Service providers and governments start to share outcomes data.</a:t>
            </a:r>
          </a:p>
          <a:p>
            <a:pPr marL="0" indent="0">
              <a:spcBef>
                <a:spcPts val="0"/>
              </a:spcBef>
              <a:spcAft>
                <a:spcPts val="600"/>
              </a:spcAft>
              <a:buFont typeface="Arial" panose="020B0604020202020204" pitchFamily="34" charset="0"/>
              <a:buNone/>
            </a:pPr>
            <a:r>
              <a:rPr lang="en-AU" sz="1400" dirty="0"/>
              <a:t>Indigenous leaders start to be more open with community and use outcomes data and expertise to provide advice to government.</a:t>
            </a:r>
          </a:p>
          <a:p>
            <a:pPr marL="0" indent="0">
              <a:buFont typeface="Arial" panose="020B0604020202020204" pitchFamily="34" charset="0"/>
              <a:buNone/>
            </a:pPr>
            <a:r>
              <a:rPr lang="en-AU" sz="1800" b="1" dirty="0"/>
              <a:t>Passivity and Agency</a:t>
            </a:r>
          </a:p>
          <a:p>
            <a:pPr marL="0" indent="0">
              <a:spcBef>
                <a:spcPts val="0"/>
              </a:spcBef>
              <a:spcAft>
                <a:spcPts val="600"/>
              </a:spcAft>
              <a:buFont typeface="Arial" panose="020B0604020202020204" pitchFamily="34" charset="0"/>
              <a:buNone/>
            </a:pPr>
            <a:r>
              <a:rPr lang="en-AU" sz="1400" dirty="0"/>
              <a:t>Indigenous leaders starting to become more organised, greater capability, start to see the point to EC and own some decision-making.  Individuals and families start to seek information and participate in decision-making and co-design.</a:t>
            </a:r>
          </a:p>
          <a:p>
            <a:pPr marL="0" indent="0">
              <a:spcBef>
                <a:spcPts val="0"/>
              </a:spcBef>
              <a:buNone/>
            </a:pPr>
            <a:r>
              <a:rPr lang="en-AU" sz="1800" b="1" dirty="0"/>
              <a:t>Capacity-Building</a:t>
            </a:r>
          </a:p>
          <a:p>
            <a:pPr marL="0" indent="0">
              <a:spcBef>
                <a:spcPts val="0"/>
              </a:spcBef>
              <a:spcAft>
                <a:spcPts val="600"/>
              </a:spcAft>
              <a:buNone/>
            </a:pPr>
            <a:r>
              <a:rPr lang="en-AU" sz="1400" dirty="0"/>
              <a:t>Assessments undertaken and capacity-building needs are identified – in leaders, individuals and families, in service providers orgs, and in government. Investments made.  Backbones deliver analytical, secretariat, engagement and planning functions</a:t>
            </a:r>
          </a:p>
          <a:p>
            <a:pPr marL="0" indent="0">
              <a:buNone/>
            </a:pPr>
            <a:r>
              <a:rPr lang="en-AU" sz="1800" b="1" dirty="0"/>
              <a:t>Monitoring &amp; Evaluation</a:t>
            </a:r>
          </a:p>
          <a:p>
            <a:pPr marL="0" indent="0">
              <a:spcBef>
                <a:spcPts val="0"/>
              </a:spcBef>
              <a:spcAft>
                <a:spcPts val="600"/>
              </a:spcAft>
              <a:buNone/>
            </a:pPr>
            <a:r>
              <a:rPr lang="en-AU" sz="1400" dirty="0"/>
              <a:t>Evaluation Plans prepared, more understanding of the benefits of M &amp; E and lessons from implementation. Engagement by leaders &amp; community in some M &amp; E activities.</a:t>
            </a:r>
          </a:p>
          <a:p>
            <a:pPr marL="0" indent="0">
              <a:spcBef>
                <a:spcPts val="0"/>
              </a:spcBef>
              <a:spcAft>
                <a:spcPts val="600"/>
              </a:spcAft>
              <a:buFont typeface="Arial" panose="020B0604020202020204" pitchFamily="34" charset="0"/>
              <a:buNone/>
            </a:pPr>
            <a:endParaRPr lang="en-AU" sz="1400" dirty="0"/>
          </a:p>
          <a:p>
            <a:pPr marL="0" indent="0">
              <a:buFont typeface="Arial" panose="020B0604020202020204" pitchFamily="34" charset="0"/>
              <a:buNone/>
            </a:pPr>
            <a:endParaRPr lang="en-AU" sz="1800" dirty="0"/>
          </a:p>
          <a:p>
            <a:endParaRPr lang="en-AU" sz="1800" dirty="0"/>
          </a:p>
          <a:p>
            <a:pPr marL="0" indent="0">
              <a:buFont typeface="Arial" panose="020B0604020202020204" pitchFamily="34" charset="0"/>
              <a:buNone/>
            </a:pPr>
            <a:endParaRPr lang="en-AU" sz="1800" dirty="0"/>
          </a:p>
        </p:txBody>
      </p:sp>
      <p:sp>
        <p:nvSpPr>
          <p:cNvPr id="10" name="Content Placeholder 3">
            <a:extLst>
              <a:ext uri="{FF2B5EF4-FFF2-40B4-BE49-F238E27FC236}">
                <a16:creationId xmlns:a16="http://schemas.microsoft.com/office/drawing/2014/main" id="{AA3DF5F8-039C-49A6-B15A-EF4AABD35B70}"/>
              </a:ext>
            </a:extLst>
          </p:cNvPr>
          <p:cNvSpPr txBox="1">
            <a:spLocks/>
          </p:cNvSpPr>
          <p:nvPr/>
        </p:nvSpPr>
        <p:spPr>
          <a:xfrm>
            <a:off x="7412612" y="1089229"/>
            <a:ext cx="3107072" cy="576877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1800" b="1" dirty="0"/>
              <a:t>Co-Design</a:t>
            </a:r>
          </a:p>
          <a:p>
            <a:pPr marL="0" indent="0">
              <a:spcBef>
                <a:spcPts val="0"/>
              </a:spcBef>
              <a:buFont typeface="Arial" panose="020B0604020202020204" pitchFamily="34" charset="0"/>
              <a:buNone/>
            </a:pPr>
            <a:r>
              <a:rPr lang="en-AU" sz="1400" dirty="0"/>
              <a:t>Services are co-planned, co-designed and delivered with accountability to end-users.</a:t>
            </a:r>
          </a:p>
          <a:p>
            <a:pPr marL="0" indent="0">
              <a:buFont typeface="Arial" panose="020B0604020202020204" pitchFamily="34" charset="0"/>
              <a:buNone/>
            </a:pPr>
            <a:r>
              <a:rPr lang="en-AU" sz="1800" b="1" dirty="0"/>
              <a:t>Accountability &amp; Transparency</a:t>
            </a:r>
          </a:p>
          <a:p>
            <a:pPr marL="0" indent="0">
              <a:spcBef>
                <a:spcPts val="0"/>
              </a:spcBef>
              <a:spcAft>
                <a:spcPts val="600"/>
              </a:spcAft>
              <a:buFont typeface="Arial" panose="020B0604020202020204" pitchFamily="34" charset="0"/>
              <a:buNone/>
            </a:pPr>
            <a:r>
              <a:rPr lang="en-AU" sz="1400" dirty="0"/>
              <a:t>Service providers and governments offer comprehensive and honest outcomes data and are transparent about decisions and align with EC priorities, planning and decisions.  Indigenous leaders offer accountability to Community.</a:t>
            </a:r>
          </a:p>
          <a:p>
            <a:pPr marL="0" indent="0">
              <a:buFont typeface="Arial" panose="020B0604020202020204" pitchFamily="34" charset="0"/>
              <a:buNone/>
            </a:pPr>
            <a:r>
              <a:rPr lang="en-AU" sz="1800" b="1" dirty="0"/>
              <a:t>Passivity and Agency</a:t>
            </a:r>
          </a:p>
          <a:p>
            <a:pPr marL="0" indent="0">
              <a:spcBef>
                <a:spcPts val="0"/>
              </a:spcBef>
              <a:buFont typeface="Arial" panose="020B0604020202020204" pitchFamily="34" charset="0"/>
              <a:buNone/>
            </a:pPr>
            <a:r>
              <a:rPr lang="en-AU" sz="1400" dirty="0"/>
              <a:t>Indigenous leaders drive change and individuals and families take initiative and seek influence and independence.</a:t>
            </a:r>
          </a:p>
          <a:p>
            <a:pPr marL="0" indent="0">
              <a:spcBef>
                <a:spcPts val="0"/>
              </a:spcBef>
              <a:buFont typeface="Arial" panose="020B0604020202020204" pitchFamily="34" charset="0"/>
              <a:buNone/>
            </a:pPr>
            <a:endParaRPr lang="en-AU" sz="1400" dirty="0"/>
          </a:p>
          <a:p>
            <a:pPr marL="0" indent="0">
              <a:spcBef>
                <a:spcPts val="0"/>
              </a:spcBef>
              <a:buNone/>
            </a:pPr>
            <a:r>
              <a:rPr lang="en-AU" sz="1800" b="1" dirty="0"/>
              <a:t>Capacity-Building</a:t>
            </a:r>
          </a:p>
          <a:p>
            <a:pPr marL="0" indent="0">
              <a:spcBef>
                <a:spcPts val="0"/>
              </a:spcBef>
              <a:spcAft>
                <a:spcPts val="600"/>
              </a:spcAft>
              <a:buNone/>
            </a:pPr>
            <a:r>
              <a:rPr lang="en-AU" sz="1400" dirty="0"/>
              <a:t>Investments made in effective building capacity in Indigenous leaders, in individuals and families, in service providers orgs, in government and in the partnership. </a:t>
            </a:r>
          </a:p>
          <a:p>
            <a:pPr marL="0" indent="0">
              <a:buNone/>
            </a:pPr>
            <a:r>
              <a:rPr lang="en-AU" sz="1900" b="1" dirty="0"/>
              <a:t>Monitoring &amp; Evaluation</a:t>
            </a:r>
          </a:p>
          <a:p>
            <a:pPr marL="0" indent="0">
              <a:lnSpc>
                <a:spcPct val="100000"/>
              </a:lnSpc>
              <a:spcBef>
                <a:spcPts val="0"/>
              </a:spcBef>
              <a:spcAft>
                <a:spcPts val="600"/>
              </a:spcAft>
              <a:buNone/>
            </a:pPr>
            <a:r>
              <a:rPr lang="en-AU" sz="1400" dirty="0"/>
              <a:t>Fully embracing M &amp; E and making decisions based on evidence. Indigenous leaders use M &amp; E to learn from and adjust course or investments to make decisions and to hold service contractors to account.</a:t>
            </a:r>
          </a:p>
          <a:p>
            <a:pPr marL="0" indent="0">
              <a:buFont typeface="Arial" panose="020B0604020202020204" pitchFamily="34" charset="0"/>
              <a:buNone/>
            </a:pPr>
            <a:endParaRPr lang="en-AU" sz="1800" dirty="0"/>
          </a:p>
        </p:txBody>
      </p:sp>
      <p:sp>
        <p:nvSpPr>
          <p:cNvPr id="11" name="Text Placeholder 2">
            <a:extLst>
              <a:ext uri="{FF2B5EF4-FFF2-40B4-BE49-F238E27FC236}">
                <a16:creationId xmlns:a16="http://schemas.microsoft.com/office/drawing/2014/main" id="{D99C37F5-7476-4E67-9E53-3D36319B12CB}"/>
              </a:ext>
            </a:extLst>
          </p:cNvPr>
          <p:cNvSpPr txBox="1">
            <a:spLocks/>
          </p:cNvSpPr>
          <p:nvPr/>
        </p:nvSpPr>
        <p:spPr>
          <a:xfrm>
            <a:off x="872986" y="282601"/>
            <a:ext cx="3183195" cy="823912"/>
          </a:xfrm>
          <a:prstGeom prst="rect">
            <a:avLst/>
          </a:prstGeom>
          <a:solidFill>
            <a:srgbClr val="92D050"/>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a:t>Before EC</a:t>
            </a:r>
          </a:p>
        </p:txBody>
      </p:sp>
    </p:spTree>
    <p:extLst>
      <p:ext uri="{BB962C8B-B14F-4D97-AF65-F5344CB8AC3E}">
        <p14:creationId xmlns:p14="http://schemas.microsoft.com/office/powerpoint/2010/main" val="72869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BB1C513-4733-47A9-8D2B-9D157C7234B3}"/>
              </a:ext>
            </a:extLst>
          </p:cNvPr>
          <p:cNvSpPr>
            <a:spLocks noGrp="1"/>
          </p:cNvSpPr>
          <p:nvPr>
            <p:ph sz="half" idx="2"/>
          </p:nvPr>
        </p:nvSpPr>
        <p:spPr>
          <a:xfrm>
            <a:off x="894656" y="1089230"/>
            <a:ext cx="3161525" cy="5768770"/>
          </a:xfrm>
        </p:spPr>
        <p:txBody>
          <a:bodyPr>
            <a:normAutofit/>
          </a:bodyPr>
          <a:lstStyle/>
          <a:p>
            <a:pPr marL="0" indent="0">
              <a:spcBef>
                <a:spcPts val="0"/>
              </a:spcBef>
              <a:buNone/>
            </a:pPr>
            <a:r>
              <a:rPr lang="en-AU" sz="1800" b="1" dirty="0"/>
              <a:t>Investment and funding</a:t>
            </a:r>
          </a:p>
          <a:p>
            <a:pPr marL="0" indent="0">
              <a:spcBef>
                <a:spcPts val="0"/>
              </a:spcBef>
              <a:buNone/>
            </a:pPr>
            <a:r>
              <a:rPr lang="en-AU" sz="1200" dirty="0"/>
              <a:t>Government driven or supply driven program based funding, priorities and program structure set by government. Minimal community or Indigenous leadership involvement.  Delegations are centralised with govt agencies.</a:t>
            </a:r>
          </a:p>
          <a:p>
            <a:pPr marL="0" indent="0">
              <a:spcBef>
                <a:spcPts val="0"/>
              </a:spcBef>
              <a:buNone/>
            </a:pPr>
            <a:endParaRPr lang="en-AU" sz="1200" b="1" dirty="0"/>
          </a:p>
          <a:p>
            <a:pPr marL="0" indent="0">
              <a:spcBef>
                <a:spcPts val="0"/>
              </a:spcBef>
              <a:buNone/>
            </a:pPr>
            <a:r>
              <a:rPr lang="en-AU" sz="1800" b="1" dirty="0"/>
              <a:t>Partnerships</a:t>
            </a:r>
          </a:p>
          <a:p>
            <a:pPr marL="0" indent="0">
              <a:spcBef>
                <a:spcPts val="0"/>
              </a:spcBef>
              <a:buNone/>
            </a:pPr>
            <a:r>
              <a:rPr lang="en-AU" sz="1200" dirty="0"/>
              <a:t>Partnerships are driven by Government with Indigenous leaders and communities. Consultations and engagement tends to be focused on government service delivery priorities without end user consultation.</a:t>
            </a:r>
          </a:p>
          <a:p>
            <a:pPr marL="0" indent="0">
              <a:spcBef>
                <a:spcPts val="0"/>
              </a:spcBef>
              <a:buNone/>
            </a:pPr>
            <a:endParaRPr lang="en-AU" sz="1200" dirty="0"/>
          </a:p>
          <a:p>
            <a:pPr marL="0" indent="0">
              <a:spcBef>
                <a:spcPts val="0"/>
              </a:spcBef>
              <a:buNone/>
            </a:pPr>
            <a:r>
              <a:rPr lang="en-AU" sz="1800" b="1" dirty="0"/>
              <a:t>Government</a:t>
            </a:r>
          </a:p>
          <a:p>
            <a:pPr marL="0" indent="0">
              <a:spcBef>
                <a:spcPts val="0"/>
              </a:spcBef>
              <a:buNone/>
            </a:pPr>
            <a:r>
              <a:rPr lang="en-AU" sz="1200" dirty="0"/>
              <a:t>Government is the funder, program manager, administrator and service delivery designer.  Some effort is made to consult with communities and end users about some program design.  </a:t>
            </a:r>
          </a:p>
          <a:p>
            <a:pPr marL="0" indent="0">
              <a:buNone/>
            </a:pPr>
            <a:endParaRPr lang="en-AU" sz="1200" b="1" dirty="0"/>
          </a:p>
        </p:txBody>
      </p:sp>
      <p:sp>
        <p:nvSpPr>
          <p:cNvPr id="5" name="Text Placeholder 4">
            <a:extLst>
              <a:ext uri="{FF2B5EF4-FFF2-40B4-BE49-F238E27FC236}">
                <a16:creationId xmlns:a16="http://schemas.microsoft.com/office/drawing/2014/main" id="{50953D1D-6599-47FB-A15E-18CBA5B981DD}"/>
              </a:ext>
            </a:extLst>
          </p:cNvPr>
          <p:cNvSpPr>
            <a:spLocks noGrp="1"/>
          </p:cNvSpPr>
          <p:nvPr>
            <p:ph type="body" sz="quarter" idx="3"/>
          </p:nvPr>
        </p:nvSpPr>
        <p:spPr>
          <a:xfrm>
            <a:off x="4139301" y="286746"/>
            <a:ext cx="3107073" cy="791964"/>
          </a:xfrm>
          <a:solidFill>
            <a:srgbClr val="00B0F0"/>
          </a:solidFill>
        </p:spPr>
        <p:txBody>
          <a:bodyPr/>
          <a:lstStyle/>
          <a:p>
            <a:r>
              <a:rPr lang="en-AU" dirty="0"/>
              <a:t>Early EC</a:t>
            </a:r>
          </a:p>
        </p:txBody>
      </p:sp>
      <p:sp>
        <p:nvSpPr>
          <p:cNvPr id="7" name="Text Placeholder 4">
            <a:extLst>
              <a:ext uri="{FF2B5EF4-FFF2-40B4-BE49-F238E27FC236}">
                <a16:creationId xmlns:a16="http://schemas.microsoft.com/office/drawing/2014/main" id="{7B6C6499-6D82-44D6-B2D4-E38CF0907FD1}"/>
              </a:ext>
            </a:extLst>
          </p:cNvPr>
          <p:cNvSpPr txBox="1">
            <a:spLocks/>
          </p:cNvSpPr>
          <p:nvPr/>
        </p:nvSpPr>
        <p:spPr>
          <a:xfrm>
            <a:off x="7374551" y="282600"/>
            <a:ext cx="3145132" cy="823913"/>
          </a:xfrm>
          <a:prstGeom prst="rect">
            <a:avLst/>
          </a:prstGeom>
          <a:solidFill>
            <a:srgbClr val="002060"/>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a:solidFill>
                  <a:schemeClr val="bg1"/>
                </a:solidFill>
              </a:rPr>
              <a:t>EC Established</a:t>
            </a:r>
          </a:p>
        </p:txBody>
      </p:sp>
      <p:sp>
        <p:nvSpPr>
          <p:cNvPr id="8" name="Content Placeholder 3">
            <a:extLst>
              <a:ext uri="{FF2B5EF4-FFF2-40B4-BE49-F238E27FC236}">
                <a16:creationId xmlns:a16="http://schemas.microsoft.com/office/drawing/2014/main" id="{8F408DDF-D6EB-4E23-A5E3-AECDB2369AA4}"/>
              </a:ext>
            </a:extLst>
          </p:cNvPr>
          <p:cNvSpPr txBox="1">
            <a:spLocks/>
          </p:cNvSpPr>
          <p:nvPr/>
        </p:nvSpPr>
        <p:spPr>
          <a:xfrm>
            <a:off x="4139300" y="1089229"/>
            <a:ext cx="3107073" cy="57687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AU" sz="1800" b="1" dirty="0"/>
              <a:t>Investment and funding </a:t>
            </a:r>
          </a:p>
          <a:p>
            <a:pPr marL="0" indent="0">
              <a:spcBef>
                <a:spcPts val="0"/>
              </a:spcBef>
              <a:buFont typeface="Arial" panose="020B0604020202020204" pitchFamily="34" charset="0"/>
              <a:buNone/>
            </a:pPr>
            <a:r>
              <a:rPr lang="en-AU" sz="1200" dirty="0"/>
              <a:t>Funding based on government program structures. Some funding priorities and advice on allocations of funding within an EC region set by Indigenous leaders, with expert advice/support from government agencies.  Delegations are centralised, </a:t>
            </a:r>
            <a:r>
              <a:rPr lang="en-AU" sz="1200" dirty="0" err="1"/>
              <a:t>ie</a:t>
            </a:r>
            <a:r>
              <a:rPr lang="en-AU" sz="1200" dirty="0"/>
              <a:t> Minister or central agency on advice from EC regions.</a:t>
            </a:r>
            <a:endParaRPr lang="en-AU" sz="1200" b="1" dirty="0"/>
          </a:p>
          <a:p>
            <a:pPr marL="0" indent="0">
              <a:buFont typeface="Arial" panose="020B0604020202020204" pitchFamily="34" charset="0"/>
              <a:buNone/>
            </a:pPr>
            <a:r>
              <a:rPr lang="en-AU" sz="1800" b="1" dirty="0"/>
              <a:t>Partnerships</a:t>
            </a:r>
          </a:p>
          <a:p>
            <a:pPr marL="0" indent="0">
              <a:buFont typeface="Arial" panose="020B0604020202020204" pitchFamily="34" charset="0"/>
              <a:buNone/>
            </a:pPr>
            <a:r>
              <a:rPr lang="en-AU" sz="1200" dirty="0"/>
              <a:t>Indigenous leaders come to the table with government and provide shared input into agenda and decision-making.  Negotiations not consultation resolve issues. Investments are made to enable and support the partnership, </a:t>
            </a:r>
            <a:r>
              <a:rPr lang="en-AU" sz="1200" dirty="0" err="1"/>
              <a:t>ie</a:t>
            </a:r>
            <a:r>
              <a:rPr lang="en-AU" sz="1200" dirty="0"/>
              <a:t> backbone, governance structures in place to share information, direct some first priorities and regional planning and decision-making. </a:t>
            </a:r>
          </a:p>
          <a:p>
            <a:pPr marL="0" indent="0">
              <a:buFont typeface="Arial" panose="020B0604020202020204" pitchFamily="34" charset="0"/>
              <a:buNone/>
            </a:pPr>
            <a:r>
              <a:rPr lang="en-AU" sz="1800" b="1" dirty="0"/>
              <a:t>Government </a:t>
            </a:r>
          </a:p>
          <a:p>
            <a:pPr marL="0" indent="0">
              <a:buNone/>
            </a:pPr>
            <a:r>
              <a:rPr lang="en-AU" sz="1200" dirty="0"/>
              <a:t>Government agencies and staff provide active support, resourcing, expertise and effort to enable and deliver first priorities, backbone and secretariat functions, Indigenous leadership and decision-making.  Government effort involves evaluation of their own effort.</a:t>
            </a:r>
          </a:p>
          <a:p>
            <a:pPr marL="0" indent="0">
              <a:buFont typeface="Arial" panose="020B0604020202020204" pitchFamily="34" charset="0"/>
              <a:buNone/>
            </a:pPr>
            <a:endParaRPr lang="en-AU" sz="1800" b="1" dirty="0"/>
          </a:p>
        </p:txBody>
      </p:sp>
      <p:sp>
        <p:nvSpPr>
          <p:cNvPr id="10" name="Content Placeholder 3">
            <a:extLst>
              <a:ext uri="{FF2B5EF4-FFF2-40B4-BE49-F238E27FC236}">
                <a16:creationId xmlns:a16="http://schemas.microsoft.com/office/drawing/2014/main" id="{AA3DF5F8-039C-49A6-B15A-EF4AABD35B70}"/>
              </a:ext>
            </a:extLst>
          </p:cNvPr>
          <p:cNvSpPr txBox="1">
            <a:spLocks/>
          </p:cNvSpPr>
          <p:nvPr/>
        </p:nvSpPr>
        <p:spPr>
          <a:xfrm>
            <a:off x="7412612" y="1089229"/>
            <a:ext cx="3107072" cy="576877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1900" b="1" dirty="0"/>
              <a:t>Investment and funding</a:t>
            </a:r>
          </a:p>
          <a:p>
            <a:pPr marL="0" indent="0">
              <a:buFont typeface="Arial" panose="020B0604020202020204" pitchFamily="34" charset="0"/>
              <a:buNone/>
            </a:pPr>
            <a:r>
              <a:rPr lang="en-AU" sz="1300" dirty="0"/>
              <a:t>Funding is pooled at an EC region level. Regional Indigenous leaders drive the priority setting, decision-making about the allocation of funding (demand driven).  Regional leadership drives the funding mechanism and sets in place the purchaser/First Nations provider arrangements.  Government enables through providing expert advice and, or administration, if agreed by EC region. Delegations for funding devolved to a region.</a:t>
            </a:r>
            <a:endParaRPr lang="en-AU" sz="1300" b="1" dirty="0"/>
          </a:p>
          <a:p>
            <a:pPr marL="0" indent="0">
              <a:buFont typeface="Arial" panose="020B0604020202020204" pitchFamily="34" charset="0"/>
              <a:buNone/>
            </a:pPr>
            <a:r>
              <a:rPr lang="en-AU" sz="1900" b="1" dirty="0"/>
              <a:t>Partnerships </a:t>
            </a:r>
          </a:p>
          <a:p>
            <a:pPr marL="0" indent="0">
              <a:lnSpc>
                <a:spcPct val="110000"/>
              </a:lnSpc>
              <a:buFont typeface="Arial" panose="020B0604020202020204" pitchFamily="34" charset="0"/>
              <a:buNone/>
            </a:pPr>
            <a:r>
              <a:rPr lang="en-AU" sz="1300" dirty="0"/>
              <a:t>Structures and governance are in place with all parties sitting at the table and working together with equivalent negotiation capacity using an agreed framework and resourcing to enable Indigenous leadership and decision-making.  End users have input into Indigenous leadership agendas.</a:t>
            </a:r>
          </a:p>
          <a:p>
            <a:pPr marL="0" indent="0">
              <a:buNone/>
            </a:pPr>
            <a:r>
              <a:rPr lang="en-AU" sz="1900" b="1" dirty="0"/>
              <a:t>Government </a:t>
            </a:r>
          </a:p>
          <a:p>
            <a:pPr marL="0" indent="0">
              <a:lnSpc>
                <a:spcPct val="100000"/>
              </a:lnSpc>
              <a:buNone/>
            </a:pPr>
            <a:r>
              <a:rPr lang="en-AU" sz="1300" dirty="0"/>
              <a:t>Government provides enabling expertise, seat at the table, funding and administration as agreed by the partnership to enable the successful delivery of Indigenous leadership and Empowered Communities planning, priorities and funding across multiple regions.  Government effort is measured and evaluated and adjusted by the partners.</a:t>
            </a:r>
          </a:p>
          <a:p>
            <a:pPr marL="0" indent="0">
              <a:buFont typeface="Arial" panose="020B0604020202020204" pitchFamily="34" charset="0"/>
              <a:buNone/>
            </a:pPr>
            <a:endParaRPr lang="en-AU" sz="1800" b="1" dirty="0"/>
          </a:p>
        </p:txBody>
      </p:sp>
      <p:sp>
        <p:nvSpPr>
          <p:cNvPr id="11" name="Text Placeholder 2">
            <a:extLst>
              <a:ext uri="{FF2B5EF4-FFF2-40B4-BE49-F238E27FC236}">
                <a16:creationId xmlns:a16="http://schemas.microsoft.com/office/drawing/2014/main" id="{D99C37F5-7476-4E67-9E53-3D36319B12CB}"/>
              </a:ext>
            </a:extLst>
          </p:cNvPr>
          <p:cNvSpPr txBox="1">
            <a:spLocks/>
          </p:cNvSpPr>
          <p:nvPr/>
        </p:nvSpPr>
        <p:spPr>
          <a:xfrm>
            <a:off x="872986" y="282601"/>
            <a:ext cx="3183195" cy="823912"/>
          </a:xfrm>
          <a:prstGeom prst="rect">
            <a:avLst/>
          </a:prstGeom>
          <a:solidFill>
            <a:srgbClr val="92D050"/>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a:t>Before EC</a:t>
            </a:r>
          </a:p>
        </p:txBody>
      </p:sp>
    </p:spTree>
    <p:extLst>
      <p:ext uri="{BB962C8B-B14F-4D97-AF65-F5344CB8AC3E}">
        <p14:creationId xmlns:p14="http://schemas.microsoft.com/office/powerpoint/2010/main" val="3397624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1059</Words>
  <Application>Microsoft Office PowerPoint</Application>
  <PresentationFormat>Widescreen</PresentationFormat>
  <Paragraphs>91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EC Implementation Journey Model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Annie Holden</dc:creator>
  <cp:lastModifiedBy>Annie Holden</cp:lastModifiedBy>
  <cp:revision>30</cp:revision>
  <dcterms:created xsi:type="dcterms:W3CDTF">2019-01-02T02:18:45Z</dcterms:created>
  <dcterms:modified xsi:type="dcterms:W3CDTF">2019-02-12T23:28:22Z</dcterms:modified>
</cp:coreProperties>
</file>